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7163" cy="109093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53383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6767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150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13534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669180" algn="l" defTabSz="106767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203016" algn="l" defTabSz="106767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736852" algn="l" defTabSz="106767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270688" algn="l" defTabSz="106767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CC"/>
    <a:srgbClr val="6699FF"/>
    <a:srgbClr val="F8F8F8"/>
    <a:srgbClr val="FF33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134" y="-306"/>
      </p:cViewPr>
      <p:guideLst>
        <p:guide orient="horz" pos="3436"/>
        <p:guide orient="horz" pos="135"/>
        <p:guide orient="horz" pos="6746"/>
        <p:guide orient="horz" pos="6806"/>
        <p:guide orient="horz" pos="3758"/>
        <p:guide pos="2450"/>
        <p:guide pos="4771"/>
        <p:guide pos="4836"/>
        <p:guide pos="138"/>
        <p:guide pos="73"/>
        <p:guide pos="1666"/>
        <p:guide pos="3254"/>
        <p:guide pos="39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288" y="3388956"/>
            <a:ext cx="6610589" cy="233842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575" y="6181937"/>
            <a:ext cx="5444014" cy="2787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3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7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1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5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69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3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3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0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25C9D-170F-4072-994E-F052E6BE7055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6457-9614-42CA-AB84-C4CC0FB4C7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82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91672-76FE-4890-AC0A-8B9F3A6839C7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3268D-68A7-47FB-BB17-D047F7EAE0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71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8444" y="436880"/>
            <a:ext cx="1749861" cy="9308259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88859" y="436880"/>
            <a:ext cx="5119965" cy="930825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687F-1178-4261-853A-45E1E6E923DA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BFC2-9E47-402E-9DBA-32D893C5C9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5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6CF80-A495-4384-8E18-56BBDDC4C798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76854-892C-44DE-87EB-34752250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677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343" y="7010236"/>
            <a:ext cx="6610589" cy="2166708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343" y="4623829"/>
            <a:ext cx="6610589" cy="2386408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338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76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6015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35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69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030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368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706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39DC-532E-44FE-BC15-34AEA3CC89D9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805FE-0002-4BCE-95F5-E9BA351FC3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156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88858" y="2545506"/>
            <a:ext cx="3434914" cy="719963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953391" y="2545506"/>
            <a:ext cx="3434914" cy="719963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5DDE-B8CA-43B4-85ED-246E16F25582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671-6BA3-47A4-832F-B41DD37052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60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860" y="2441967"/>
            <a:ext cx="3436264" cy="10176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836" indent="0">
              <a:buNone/>
              <a:defRPr sz="2400" b="1"/>
            </a:lvl2pPr>
            <a:lvl3pPr marL="1067672" indent="0">
              <a:buNone/>
              <a:defRPr sz="2100" b="1"/>
            </a:lvl3pPr>
            <a:lvl4pPr marL="1601508" indent="0">
              <a:buNone/>
              <a:defRPr sz="1800" b="1"/>
            </a:lvl4pPr>
            <a:lvl5pPr marL="2135344" indent="0">
              <a:buNone/>
              <a:defRPr sz="1800" b="1"/>
            </a:lvl5pPr>
            <a:lvl6pPr marL="2669180" indent="0">
              <a:buNone/>
              <a:defRPr sz="1800" b="1"/>
            </a:lvl6pPr>
            <a:lvl7pPr marL="3203016" indent="0">
              <a:buNone/>
              <a:defRPr sz="1800" b="1"/>
            </a:lvl7pPr>
            <a:lvl8pPr marL="3736852" indent="0">
              <a:buNone/>
              <a:defRPr sz="1800" b="1"/>
            </a:lvl8pPr>
            <a:lvl9pPr marL="4270688" indent="0">
              <a:buNone/>
              <a:defRPr sz="18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860" y="3459662"/>
            <a:ext cx="3436264" cy="62854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50692" y="2441967"/>
            <a:ext cx="3437614" cy="10176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836" indent="0">
              <a:buNone/>
              <a:defRPr sz="2400" b="1"/>
            </a:lvl2pPr>
            <a:lvl3pPr marL="1067672" indent="0">
              <a:buNone/>
              <a:defRPr sz="2100" b="1"/>
            </a:lvl3pPr>
            <a:lvl4pPr marL="1601508" indent="0">
              <a:buNone/>
              <a:defRPr sz="1800" b="1"/>
            </a:lvl4pPr>
            <a:lvl5pPr marL="2135344" indent="0">
              <a:buNone/>
              <a:defRPr sz="1800" b="1"/>
            </a:lvl5pPr>
            <a:lvl6pPr marL="2669180" indent="0">
              <a:buNone/>
              <a:defRPr sz="1800" b="1"/>
            </a:lvl6pPr>
            <a:lvl7pPr marL="3203016" indent="0">
              <a:buNone/>
              <a:defRPr sz="1800" b="1"/>
            </a:lvl7pPr>
            <a:lvl8pPr marL="3736852" indent="0">
              <a:buNone/>
              <a:defRPr sz="1800" b="1"/>
            </a:lvl8pPr>
            <a:lvl9pPr marL="4270688" indent="0">
              <a:buNone/>
              <a:defRPr sz="18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50692" y="3459662"/>
            <a:ext cx="3437614" cy="62854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1201-9B26-41E8-B8B0-F9DF873D85CB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0DB0B-55BF-4F19-8D7A-F0592569A3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317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700C2-8D8F-4FB8-8FC5-1A39407DACE1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3A23-ED6B-43F1-A215-82B26A8802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36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195AC-847D-448E-B27E-883CFC76437C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FB8D-8777-4F1C-8789-155004A30B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31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859" y="434353"/>
            <a:ext cx="2558634" cy="18485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655" y="434353"/>
            <a:ext cx="4347651" cy="9310786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859" y="2282873"/>
            <a:ext cx="2558634" cy="7462266"/>
          </a:xfrm>
        </p:spPr>
        <p:txBody>
          <a:bodyPr/>
          <a:lstStyle>
            <a:lvl1pPr marL="0" indent="0">
              <a:buNone/>
              <a:defRPr sz="1600"/>
            </a:lvl1pPr>
            <a:lvl2pPr marL="533836" indent="0">
              <a:buNone/>
              <a:defRPr sz="1400"/>
            </a:lvl2pPr>
            <a:lvl3pPr marL="1067672" indent="0">
              <a:buNone/>
              <a:defRPr sz="1100"/>
            </a:lvl3pPr>
            <a:lvl4pPr marL="1601508" indent="0">
              <a:buNone/>
              <a:defRPr sz="1000"/>
            </a:lvl4pPr>
            <a:lvl5pPr marL="2135344" indent="0">
              <a:buNone/>
              <a:defRPr sz="1000"/>
            </a:lvl5pPr>
            <a:lvl6pPr marL="2669180" indent="0">
              <a:buNone/>
              <a:defRPr sz="1000"/>
            </a:lvl6pPr>
            <a:lvl7pPr marL="3203016" indent="0">
              <a:buNone/>
              <a:defRPr sz="1000"/>
            </a:lvl7pPr>
            <a:lvl8pPr marL="3736852" indent="0">
              <a:buNone/>
              <a:defRPr sz="1000"/>
            </a:lvl8pPr>
            <a:lvl9pPr marL="427068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0218-3564-4B2E-B719-2AAEDFC7F369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255FD-A968-4C88-9AA0-DCAA4834C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887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378" y="7636511"/>
            <a:ext cx="4666298" cy="9015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378" y="974766"/>
            <a:ext cx="4666298" cy="6545580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33836" indent="0">
              <a:buNone/>
              <a:defRPr sz="3300"/>
            </a:lvl2pPr>
            <a:lvl3pPr marL="1067672" indent="0">
              <a:buNone/>
              <a:defRPr sz="2800"/>
            </a:lvl3pPr>
            <a:lvl4pPr marL="1601508" indent="0">
              <a:buNone/>
              <a:defRPr sz="2400"/>
            </a:lvl4pPr>
            <a:lvl5pPr marL="2135344" indent="0">
              <a:buNone/>
              <a:defRPr sz="2400"/>
            </a:lvl5pPr>
            <a:lvl6pPr marL="2669180" indent="0">
              <a:buNone/>
              <a:defRPr sz="2400"/>
            </a:lvl6pPr>
            <a:lvl7pPr marL="3203016" indent="0">
              <a:buNone/>
              <a:defRPr sz="2400"/>
            </a:lvl7pPr>
            <a:lvl8pPr marL="3736852" indent="0">
              <a:buNone/>
              <a:defRPr sz="2400"/>
            </a:lvl8pPr>
            <a:lvl9pPr marL="4270688" indent="0">
              <a:buNone/>
              <a:defRPr sz="24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378" y="8538045"/>
            <a:ext cx="4666298" cy="1280326"/>
          </a:xfrm>
        </p:spPr>
        <p:txBody>
          <a:bodyPr/>
          <a:lstStyle>
            <a:lvl1pPr marL="0" indent="0">
              <a:buNone/>
              <a:defRPr sz="1600"/>
            </a:lvl1pPr>
            <a:lvl2pPr marL="533836" indent="0">
              <a:buNone/>
              <a:defRPr sz="1400"/>
            </a:lvl2pPr>
            <a:lvl3pPr marL="1067672" indent="0">
              <a:buNone/>
              <a:defRPr sz="1100"/>
            </a:lvl3pPr>
            <a:lvl4pPr marL="1601508" indent="0">
              <a:buNone/>
              <a:defRPr sz="1000"/>
            </a:lvl4pPr>
            <a:lvl5pPr marL="2135344" indent="0">
              <a:buNone/>
              <a:defRPr sz="1000"/>
            </a:lvl5pPr>
            <a:lvl6pPr marL="2669180" indent="0">
              <a:buNone/>
              <a:defRPr sz="1000"/>
            </a:lvl6pPr>
            <a:lvl7pPr marL="3203016" indent="0">
              <a:buNone/>
              <a:defRPr sz="1000"/>
            </a:lvl7pPr>
            <a:lvl8pPr marL="3736852" indent="0">
              <a:buNone/>
              <a:defRPr sz="1000"/>
            </a:lvl8pPr>
            <a:lvl9pPr marL="427068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A4-A027-4695-BA4B-F074E0BFAE0B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E3B3-050F-4816-AA0A-B2353985CB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637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88859" y="437510"/>
            <a:ext cx="6999447" cy="1818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6768" tIns="53384" rIns="106768" bIns="533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88859" y="2545504"/>
            <a:ext cx="6999447" cy="719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6768" tIns="53384" rIns="106768" bIns="53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858" y="10111938"/>
            <a:ext cx="1814672" cy="579557"/>
          </a:xfrm>
          <a:prstGeom prst="rect">
            <a:avLst/>
          </a:prstGeom>
        </p:spPr>
        <p:txBody>
          <a:bodyPr vert="horz" lIns="106768" tIns="53384" rIns="106768" bIns="5338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E67015-94E7-45FD-A4A8-22BFCF26EC04}" type="datetimeFigureOut">
              <a:rPr lang="ja-JP" altLang="en-US"/>
              <a:pPr>
                <a:defRPr/>
              </a:pPr>
              <a:t>2019/10/29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57198" y="10111938"/>
            <a:ext cx="2462768" cy="579557"/>
          </a:xfrm>
          <a:prstGeom prst="rect">
            <a:avLst/>
          </a:prstGeom>
        </p:spPr>
        <p:txBody>
          <a:bodyPr vert="horz" lIns="106768" tIns="53384" rIns="106768" bIns="533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3634" y="10111938"/>
            <a:ext cx="1814672" cy="579557"/>
          </a:xfrm>
          <a:prstGeom prst="rect">
            <a:avLst/>
          </a:prstGeom>
        </p:spPr>
        <p:txBody>
          <a:bodyPr vert="horz" lIns="106768" tIns="53384" rIns="106768" bIns="5338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EE7711-49B6-4E3F-BF1F-F811E7B6A6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109538" y="0"/>
            <a:ext cx="0" cy="109093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672388" y="0"/>
            <a:ext cx="0" cy="109093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0" y="10698163"/>
            <a:ext cx="7777163" cy="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215900"/>
            <a:ext cx="7777163" cy="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106363"/>
            <a:ext cx="7777163" cy="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0" y="10798175"/>
            <a:ext cx="7777163" cy="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217488" y="0"/>
            <a:ext cx="0" cy="1090930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4"/>
          <p:cNvSpPr>
            <a:spLocks noChangeShapeType="1"/>
          </p:cNvSpPr>
          <p:nvPr userDrawn="1"/>
        </p:nvSpPr>
        <p:spPr bwMode="auto">
          <a:xfrm>
            <a:off x="7567613" y="0"/>
            <a:ext cx="0" cy="1090930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5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33836" algn="ctr" rtl="0" fontAlgn="base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67672" algn="ctr" rtl="0" fontAlgn="base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601508" algn="ctr" rtl="0" fontAlgn="base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135344" algn="ctr" rtl="0" fontAlgn="base">
        <a:spcBef>
          <a:spcPct val="0"/>
        </a:spcBef>
        <a:spcAft>
          <a:spcPct val="0"/>
        </a:spcAft>
        <a:defRPr kumimoji="1" sz="5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00377" indent="-400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67484" indent="-333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4590" indent="-2669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68426" indent="-2669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02262" indent="-2669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36098" indent="-266918" algn="l" defTabSz="106767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469934" indent="-266918" algn="l" defTabSz="106767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03770" indent="-266918" algn="l" defTabSz="106767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37607" indent="-266918" algn="l" defTabSz="106767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836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7672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508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5344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9180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3016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6852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70688" algn="l" defTabSz="10676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08429" y="9271074"/>
            <a:ext cx="7166192" cy="1387202"/>
          </a:xfrm>
          <a:prstGeom prst="roundRect">
            <a:avLst>
              <a:gd name="adj" fmla="val 7428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-1058859" y="-1143778"/>
            <a:ext cx="6713168" cy="695846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768" tIns="53384" rIns="106768" bIns="5338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2" name="テキスト ボックス 6"/>
          <p:cNvSpPr txBox="1">
            <a:spLocks noChangeArrowheads="1"/>
          </p:cNvSpPr>
          <p:nvPr/>
        </p:nvSpPr>
        <p:spPr bwMode="auto">
          <a:xfrm>
            <a:off x="307715" y="1254698"/>
            <a:ext cx="2215061" cy="103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3600"/>
              </a:lnSpc>
            </a:pPr>
            <a:r>
              <a:rPr lang="ja-JP" altLang="en-US" sz="33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ガス衣類</a:t>
            </a:r>
            <a:endParaRPr lang="en-US" altLang="ja-JP" sz="33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lnSpc>
                <a:spcPts val="3600"/>
              </a:lnSpc>
            </a:pPr>
            <a:r>
              <a:rPr lang="ja-JP" altLang="en-US" sz="33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乾燥機</a:t>
            </a:r>
          </a:p>
        </p:txBody>
      </p:sp>
      <p:pic>
        <p:nvPicPr>
          <p:cNvPr id="2053" name="図 7" descr="58be228a34c335600cea567a2b1cd2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77" y="259659"/>
            <a:ext cx="4001999" cy="859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5" name="グループ化 11"/>
          <p:cNvGrpSpPr>
            <a:grpSpLocks/>
          </p:cNvGrpSpPr>
          <p:nvPr/>
        </p:nvGrpSpPr>
        <p:grpSpPr bwMode="auto">
          <a:xfrm>
            <a:off x="293143" y="2254451"/>
            <a:ext cx="979346" cy="946299"/>
            <a:chOff x="-4851920" y="1720640"/>
            <a:chExt cx="864096" cy="793629"/>
          </a:xfrm>
        </p:grpSpPr>
        <p:sp>
          <p:nvSpPr>
            <p:cNvPr id="10" name="円/楕円 9"/>
            <p:cNvSpPr/>
            <p:nvPr/>
          </p:nvSpPr>
          <p:spPr>
            <a:xfrm>
              <a:off x="-4851920" y="1720640"/>
              <a:ext cx="864096" cy="79362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06" name="テキスト ボックス 10"/>
            <p:cNvSpPr txBox="1">
              <a:spLocks noChangeArrowheads="1"/>
            </p:cNvSpPr>
            <p:nvPr/>
          </p:nvSpPr>
          <p:spPr bwMode="auto">
            <a:xfrm>
              <a:off x="-4813802" y="1884821"/>
              <a:ext cx="792088" cy="507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2000"/>
                </a:lnSpc>
              </a:pPr>
              <a:r>
                <a:rPr lang="ja-JP" altLang="en-US" sz="2800" b="1" dirty="0" smtClean="0">
                  <a:solidFill>
                    <a:srgbClr val="002060"/>
                  </a:solidFill>
                  <a:latin typeface="Calibri" pitchFamily="34" charset="0"/>
                </a:rPr>
                <a:t>２</a:t>
              </a:r>
              <a:endParaRPr lang="en-US" altLang="ja-JP" sz="2800" b="1" dirty="0" smtClean="0">
                <a:solidFill>
                  <a:srgbClr val="002060"/>
                </a:solidFill>
                <a:latin typeface="Calibri" pitchFamily="34" charset="0"/>
              </a:endParaRPr>
            </a:p>
            <a:p>
              <a:pPr algn="ctr" eaLnBrk="1" hangingPunct="1">
                <a:lnSpc>
                  <a:spcPts val="2000"/>
                </a:lnSpc>
              </a:pPr>
              <a:r>
                <a:rPr lang="ja-JP" altLang="en-US" b="1" dirty="0" smtClean="0">
                  <a:solidFill>
                    <a:srgbClr val="002060"/>
                  </a:solidFill>
                  <a:latin typeface="Calibri" pitchFamily="34" charset="0"/>
                </a:rPr>
                <a:t>週間</a:t>
              </a:r>
              <a:endParaRPr lang="ja-JP" altLang="en-US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216287" y="2063892"/>
            <a:ext cx="4164613" cy="1211742"/>
          </a:xfrm>
          <a:prstGeom prst="rect">
            <a:avLst/>
          </a:prstGeom>
          <a:noFill/>
        </p:spPr>
        <p:txBody>
          <a:bodyPr lIns="106768" tIns="53384" rIns="106768" bIns="53384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000" dirty="0">
                <a:ln w="76200">
                  <a:solidFill>
                    <a:schemeClr val="bg1"/>
                  </a:solidFill>
                  <a:bevel/>
                </a:ln>
                <a:solidFill>
                  <a:srgbClr val="FF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無料</a:t>
            </a:r>
            <a:r>
              <a:rPr lang="ja-JP" altLang="en-US" sz="4700" dirty="0">
                <a:ln w="76200">
                  <a:solidFill>
                    <a:schemeClr val="bg1"/>
                  </a:solidFill>
                  <a:bevel/>
                </a:ln>
                <a:solidFill>
                  <a:srgbClr val="FF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レンタル</a:t>
            </a:r>
          </a:p>
        </p:txBody>
      </p:sp>
      <p:sp>
        <p:nvSpPr>
          <p:cNvPr id="2057" name="テキスト ボックス 13"/>
          <p:cNvSpPr txBox="1">
            <a:spLocks noChangeArrowheads="1"/>
          </p:cNvSpPr>
          <p:nvPr/>
        </p:nvSpPr>
        <p:spPr bwMode="auto">
          <a:xfrm>
            <a:off x="399358" y="3093046"/>
            <a:ext cx="4900333" cy="9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5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キャンペーン</a:t>
            </a:r>
            <a:r>
              <a:rPr lang="en-US" altLang="ja-JP" sz="5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!!</a:t>
            </a:r>
            <a:endParaRPr lang="ja-JP" altLang="en-US" sz="5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058" name="図 14" descr="7749-546x54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0613">
            <a:off x="3894192" y="338555"/>
            <a:ext cx="1099933" cy="115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図 15" descr="7757-480x48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8000">
            <a:off x="272552" y="527247"/>
            <a:ext cx="577886" cy="60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0" name="グループ化 75"/>
          <p:cNvGrpSpPr>
            <a:grpSpLocks/>
          </p:cNvGrpSpPr>
          <p:nvPr/>
        </p:nvGrpSpPr>
        <p:grpSpPr bwMode="auto">
          <a:xfrm>
            <a:off x="237334" y="4063761"/>
            <a:ext cx="5446435" cy="943200"/>
            <a:chOff x="82550" y="3540125"/>
            <a:chExt cx="4802608" cy="790575"/>
          </a:xfrm>
        </p:grpSpPr>
        <p:sp>
          <p:nvSpPr>
            <p:cNvPr id="18" name="ホームベース 17"/>
            <p:cNvSpPr/>
            <p:nvPr/>
          </p:nvSpPr>
          <p:spPr>
            <a:xfrm>
              <a:off x="692134" y="3635375"/>
              <a:ext cx="3457484" cy="576263"/>
            </a:xfrm>
            <a:prstGeom prst="homePlat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HGPｺﾞｼｯｸM" pitchFamily="50" charset="-128"/>
                <a:ea typeface="HGPｺﾞｼｯｸM" pitchFamily="50" charset="-128"/>
              </a:endParaRPr>
            </a:p>
          </p:txBody>
        </p:sp>
        <p:pic>
          <p:nvPicPr>
            <p:cNvPr id="2103" name="図 16" descr="7784-546x546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50" y="3540125"/>
              <a:ext cx="790575" cy="7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04" name="テキスト ボックス 18"/>
            <p:cNvSpPr txBox="1">
              <a:spLocks noChangeArrowheads="1"/>
            </p:cNvSpPr>
            <p:nvPr/>
          </p:nvSpPr>
          <p:spPr bwMode="auto">
            <a:xfrm>
              <a:off x="852908" y="3605108"/>
              <a:ext cx="4032250" cy="618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ja-JP" altLang="en-US" sz="17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ガス衣類乾燥機の</a:t>
              </a:r>
              <a:r>
                <a:rPr lang="ja-JP" altLang="en-US" sz="23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ふっくら乾燥</a:t>
              </a:r>
              <a:r>
                <a:rPr lang="ja-JP" altLang="en-US" sz="17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を</a:t>
              </a:r>
              <a:endParaRPr lang="en-US" altLang="ja-JP" sz="17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eaLnBrk="1" hangingPunct="1"/>
              <a:r>
                <a:rPr lang="ja-JP" altLang="en-US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体感してみてください</a:t>
              </a:r>
              <a:r>
                <a:rPr lang="en-US" altLang="ja-JP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!!</a:t>
              </a:r>
              <a:endPara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2061" name="テキスト ボックス 19"/>
          <p:cNvSpPr txBox="1">
            <a:spLocks noChangeArrowheads="1"/>
          </p:cNvSpPr>
          <p:nvPr/>
        </p:nvSpPr>
        <p:spPr bwMode="auto">
          <a:xfrm>
            <a:off x="1133868" y="4967187"/>
            <a:ext cx="4574484" cy="31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300" b="1">
                <a:solidFill>
                  <a:schemeClr val="bg1"/>
                </a:solidFill>
                <a:latin typeface="HGPｺﾞｼｯｸM" pitchFamily="50" charset="-128"/>
                <a:ea typeface="HGPｺﾞｼｯｸM" pitchFamily="50" charset="-128"/>
              </a:rPr>
              <a:t>※</a:t>
            </a:r>
            <a:r>
              <a:rPr lang="ja-JP" altLang="en-US" sz="1300" b="1">
                <a:solidFill>
                  <a:schemeClr val="bg1"/>
                </a:solidFill>
                <a:latin typeface="HGPｺﾞｼｯｸM" pitchFamily="50" charset="-128"/>
                <a:ea typeface="HGPｺﾞｼｯｸM" pitchFamily="50" charset="-128"/>
              </a:rPr>
              <a:t>詳しくはお問い合わせください。</a:t>
            </a:r>
          </a:p>
        </p:txBody>
      </p:sp>
      <p:pic>
        <p:nvPicPr>
          <p:cNvPr id="2062" name="図 21" descr="07586b5b2fb060d4308dd31650cfac55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581" y="3270274"/>
            <a:ext cx="1128768" cy="153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3" name="グループ化 76"/>
          <p:cNvGrpSpPr>
            <a:grpSpLocks/>
          </p:cNvGrpSpPr>
          <p:nvPr/>
        </p:nvGrpSpPr>
        <p:grpSpPr bwMode="auto">
          <a:xfrm>
            <a:off x="5213191" y="1206177"/>
            <a:ext cx="2531179" cy="2383089"/>
            <a:chOff x="4597057" y="1258888"/>
            <a:chExt cx="2232025" cy="1584325"/>
          </a:xfrm>
        </p:grpSpPr>
        <p:sp>
          <p:nvSpPr>
            <p:cNvPr id="23" name="円形吹き出し 22"/>
            <p:cNvSpPr/>
            <p:nvPr/>
          </p:nvSpPr>
          <p:spPr>
            <a:xfrm>
              <a:off x="4724400" y="1258888"/>
              <a:ext cx="1944688" cy="1584325"/>
            </a:xfrm>
            <a:prstGeom prst="wedgeEllipseCallout">
              <a:avLst>
                <a:gd name="adj1" fmla="val -41601"/>
                <a:gd name="adj2" fmla="val 56503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2101" name="テキスト ボックス 23"/>
            <p:cNvSpPr txBox="1">
              <a:spLocks noChangeArrowheads="1"/>
            </p:cNvSpPr>
            <p:nvPr/>
          </p:nvSpPr>
          <p:spPr bwMode="auto">
            <a:xfrm>
              <a:off x="4597057" y="1538925"/>
              <a:ext cx="2232025" cy="1166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一度使ってから</a:t>
              </a:r>
              <a:endParaRPr lang="en-US" altLang="ja-JP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algn="ctr" eaLnBrk="1" hangingPunct="1"/>
              <a:r>
                <a:rPr lang="ja-JP" altLang="en-US" dirty="0">
                  <a:latin typeface="HGPｺﾞｼｯｸM" pitchFamily="50" charset="-128"/>
                  <a:ea typeface="HGPｺﾞｼｯｸM" pitchFamily="50" charset="-128"/>
                </a:rPr>
                <a:t>購入</a:t>
              </a:r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検討したい</a:t>
              </a:r>
              <a:endParaRPr lang="en-US" altLang="ja-JP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algn="ctr" eaLnBrk="1" hangingPunct="1"/>
              <a:endParaRPr lang="en-US" altLang="ja-JP" dirty="0">
                <a:latin typeface="HGPｺﾞｼｯｸM" pitchFamily="50" charset="-128"/>
                <a:ea typeface="HGPｺﾞｼｯｸM" pitchFamily="50" charset="-128"/>
              </a:endParaRPr>
            </a:p>
            <a:p>
              <a:pPr algn="ctr" eaLnBrk="1" hangingPunct="1"/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今電気を使っていて</a:t>
              </a:r>
              <a:endParaRPr lang="en-US" altLang="ja-JP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algn="ctr" eaLnBrk="1" hangingPunct="1"/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仕上り・早さ</a:t>
              </a:r>
              <a:endParaRPr lang="en-US" altLang="ja-JP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algn="ctr" eaLnBrk="1" hangingPunct="1"/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比べて</a:t>
              </a:r>
              <a:r>
                <a:rPr lang="ja-JP" altLang="en-US" dirty="0">
                  <a:latin typeface="HGPｺﾞｼｯｸM" pitchFamily="50" charset="-128"/>
                  <a:ea typeface="HGPｺﾞｼｯｸM" pitchFamily="50" charset="-128"/>
                </a:rPr>
                <a:t>みたい</a:t>
              </a:r>
            </a:p>
          </p:txBody>
        </p:sp>
      </p:grpSp>
      <p:pic>
        <p:nvPicPr>
          <p:cNvPr id="2065" name="図 23" descr="ガス衣類乾燥機乾太くんタオル出し入れ_S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48" y="5964862"/>
            <a:ext cx="1571549" cy="110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図 24" descr="ガス衣類乾燥機乾太くんエココースイメージ_S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337" y="5960344"/>
            <a:ext cx="1143170" cy="16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テキスト ボックス 6"/>
          <p:cNvSpPr txBox="1">
            <a:spLocks noChangeArrowheads="1"/>
          </p:cNvSpPr>
          <p:nvPr/>
        </p:nvSpPr>
        <p:spPr bwMode="auto">
          <a:xfrm>
            <a:off x="1925339" y="7745161"/>
            <a:ext cx="1958693" cy="36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rPr>
              <a:t>ガス衣類乾燥機</a:t>
            </a:r>
          </a:p>
        </p:txBody>
      </p:sp>
      <p:sp>
        <p:nvSpPr>
          <p:cNvPr id="2069" name="テキスト ボックス 28"/>
          <p:cNvSpPr txBox="1">
            <a:spLocks noChangeArrowheads="1"/>
          </p:cNvSpPr>
          <p:nvPr/>
        </p:nvSpPr>
        <p:spPr bwMode="auto">
          <a:xfrm>
            <a:off x="1950544" y="8678890"/>
            <a:ext cx="1470819" cy="32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latin typeface="HGPｺﾞｼｯｸM" pitchFamily="50" charset="-128"/>
                <a:ea typeface="HGPｺﾞｼｯｸM" pitchFamily="50" charset="-128"/>
              </a:rPr>
              <a:t>RDT-54S-SV</a:t>
            </a:r>
            <a:endParaRPr lang="ja-JP" altLang="en-US" sz="14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749110" y="5914888"/>
            <a:ext cx="3723283" cy="31477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768" tIns="53384" rIns="106768" bIns="53384"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071" name="グループ化 72"/>
          <p:cNvGrpSpPr>
            <a:grpSpLocks/>
          </p:cNvGrpSpPr>
          <p:nvPr/>
        </p:nvGrpSpPr>
        <p:grpSpPr bwMode="auto">
          <a:xfrm>
            <a:off x="4252236" y="5134579"/>
            <a:ext cx="3182876" cy="429932"/>
            <a:chOff x="3594563" y="4360631"/>
            <a:chExt cx="2808050" cy="360409"/>
          </a:xfrm>
        </p:grpSpPr>
        <p:sp>
          <p:nvSpPr>
            <p:cNvPr id="31" name="正方形/長方形 30"/>
            <p:cNvSpPr/>
            <p:nvPr/>
          </p:nvSpPr>
          <p:spPr>
            <a:xfrm rot="21028461">
              <a:off x="3594563" y="4360631"/>
              <a:ext cx="2808050" cy="36040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099" name="テキスト ボックス 32"/>
            <p:cNvSpPr txBox="1">
              <a:spLocks noChangeArrowheads="1"/>
            </p:cNvSpPr>
            <p:nvPr/>
          </p:nvSpPr>
          <p:spPr bwMode="auto">
            <a:xfrm rot="21026881">
              <a:off x="3598650" y="4383253"/>
              <a:ext cx="2789790" cy="315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ja-JP" altLang="en-US" sz="1600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ガス衣類乾燥機　</a:t>
              </a:r>
              <a:r>
                <a:rPr lang="ja-JP" altLang="en-US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乾太くんなら、</a:t>
              </a:r>
            </a:p>
          </p:txBody>
        </p:sp>
      </p:grpSp>
      <p:grpSp>
        <p:nvGrpSpPr>
          <p:cNvPr id="2072" name="グループ化 73"/>
          <p:cNvGrpSpPr>
            <a:grpSpLocks/>
          </p:cNvGrpSpPr>
          <p:nvPr/>
        </p:nvGrpSpPr>
        <p:grpSpPr bwMode="auto">
          <a:xfrm>
            <a:off x="4950742" y="5657314"/>
            <a:ext cx="2482571" cy="428039"/>
            <a:chOff x="4365103" y="4906038"/>
            <a:chExt cx="2190270" cy="359277"/>
          </a:xfrm>
        </p:grpSpPr>
        <p:sp>
          <p:nvSpPr>
            <p:cNvPr id="35" name="正方形/長方形 34"/>
            <p:cNvSpPr/>
            <p:nvPr/>
          </p:nvSpPr>
          <p:spPr>
            <a:xfrm>
              <a:off x="4365103" y="4906038"/>
              <a:ext cx="2190270" cy="35927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097" name="テキスト ボックス 33"/>
            <p:cNvSpPr txBox="1">
              <a:spLocks noChangeArrowheads="1"/>
            </p:cNvSpPr>
            <p:nvPr/>
          </p:nvSpPr>
          <p:spPr bwMode="auto">
            <a:xfrm>
              <a:off x="4417377" y="4943179"/>
              <a:ext cx="2088232" cy="316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b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約</a:t>
              </a:r>
              <a:r>
                <a:rPr lang="en-US" altLang="ja-JP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en-US" altLang="ja-JP" b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kg</a:t>
              </a:r>
              <a:r>
                <a:rPr lang="ja-JP" altLang="en-US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の洗濯物が</a:t>
              </a:r>
            </a:p>
          </p:txBody>
        </p:sp>
      </p:grpSp>
      <p:grpSp>
        <p:nvGrpSpPr>
          <p:cNvPr id="2073" name="グループ化 51"/>
          <p:cNvGrpSpPr>
            <a:grpSpLocks/>
          </p:cNvGrpSpPr>
          <p:nvPr/>
        </p:nvGrpSpPr>
        <p:grpSpPr bwMode="auto">
          <a:xfrm>
            <a:off x="3739160" y="7000159"/>
            <a:ext cx="3748161" cy="1980780"/>
            <a:chOff x="6904039" y="4832350"/>
            <a:chExt cx="2863849" cy="1437422"/>
          </a:xfrm>
        </p:grpSpPr>
        <p:grpSp>
          <p:nvGrpSpPr>
            <p:cNvPr id="2077" name="グループ化 35"/>
            <p:cNvGrpSpPr>
              <a:grpSpLocks/>
            </p:cNvGrpSpPr>
            <p:nvPr/>
          </p:nvGrpSpPr>
          <p:grpSpPr bwMode="auto">
            <a:xfrm>
              <a:off x="6999288" y="4832350"/>
              <a:ext cx="2768600" cy="1279525"/>
              <a:chOff x="3718816" y="3212976"/>
              <a:chExt cx="5187714" cy="2398861"/>
            </a:xfrm>
          </p:grpSpPr>
          <p:pic>
            <p:nvPicPr>
              <p:cNvPr id="2094" name="図 31" descr="タオルふっくら.jpg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6896" y="3212976"/>
                <a:ext cx="4889634" cy="1264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5" name="図 34" descr="ガス衣類乾燥機乾太くんふっくら具合比較イメージ_S.jpg"/>
              <p:cNvPicPr>
                <a:picLocks noChangeAspect="1"/>
              </p:cNvPicPr>
              <p:nvPr/>
            </p:nvPicPr>
            <p:blipFill>
              <a:blip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8816" y="4303144"/>
                <a:ext cx="5046972" cy="13086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78" name="グループ化 99"/>
            <p:cNvGrpSpPr>
              <a:grpSpLocks/>
            </p:cNvGrpSpPr>
            <p:nvPr/>
          </p:nvGrpSpPr>
          <p:grpSpPr bwMode="auto">
            <a:xfrm>
              <a:off x="6904039" y="5426102"/>
              <a:ext cx="2674026" cy="843670"/>
              <a:chOff x="6874660" y="4383913"/>
              <a:chExt cx="2673241" cy="842859"/>
            </a:xfrm>
          </p:grpSpPr>
          <p:sp>
            <p:nvSpPr>
              <p:cNvPr id="55" name="正方形/長方形 54"/>
              <p:cNvSpPr/>
              <p:nvPr/>
            </p:nvSpPr>
            <p:spPr>
              <a:xfrm flipV="1">
                <a:off x="7780866" y="5066347"/>
                <a:ext cx="917208" cy="15378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56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7603476" y="5037108"/>
                <a:ext cx="1269239" cy="1896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1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全自動洗濯乾燥機</a:t>
                </a: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 flipV="1">
                <a:off x="7019048" y="5060855"/>
                <a:ext cx="654559" cy="163399"/>
              </a:xfrm>
              <a:prstGeom prst="rect">
                <a:avLst/>
              </a:prstGeom>
              <a:solidFill>
                <a:srgbClr val="B0DC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58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6874660" y="5034844"/>
                <a:ext cx="943335" cy="1896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1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天日干し</a:t>
                </a: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 flipV="1">
                <a:off x="8787457" y="5060855"/>
                <a:ext cx="618806" cy="163399"/>
              </a:xfrm>
              <a:prstGeom prst="rect">
                <a:avLst/>
              </a:prstGeom>
              <a:solidFill>
                <a:srgbClr val="6397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0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8659571" y="5037107"/>
                <a:ext cx="888330" cy="1896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1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乾太くん</a:t>
                </a:r>
              </a:p>
            </p:txBody>
          </p:sp>
          <p:sp>
            <p:nvSpPr>
              <p:cNvPr id="61" name="上下矢印 60"/>
              <p:cNvSpPr/>
              <p:nvPr/>
            </p:nvSpPr>
            <p:spPr>
              <a:xfrm>
                <a:off x="7109806" y="4493761"/>
                <a:ext cx="82507" cy="491572"/>
              </a:xfrm>
              <a:prstGeom prst="upDownArrow">
                <a:avLst>
                  <a:gd name="adj1" fmla="val 26922"/>
                  <a:gd name="adj2" fmla="val 61538"/>
                </a:avLst>
              </a:prstGeom>
              <a:solidFill>
                <a:srgbClr val="009900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>
              <a:xfrm>
                <a:off x="7171687" y="4551432"/>
                <a:ext cx="378159" cy="377605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3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6882260" y="4578489"/>
                <a:ext cx="943335" cy="301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000" dirty="0" err="1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かさ</a:t>
                </a: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高</a:t>
                </a:r>
                <a:endParaRPr lang="en-US" altLang="ja-JP" sz="10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約</a:t>
                </a:r>
                <a:r>
                  <a:rPr lang="en-US" altLang="ja-JP" sz="11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18cm</a:t>
                </a:r>
                <a:endParaRPr lang="ja-JP" altLang="en-US" sz="11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4" name="上下矢印 63"/>
              <p:cNvSpPr/>
              <p:nvPr/>
            </p:nvSpPr>
            <p:spPr>
              <a:xfrm>
                <a:off x="7922504" y="4473165"/>
                <a:ext cx="82507" cy="520407"/>
              </a:xfrm>
              <a:prstGeom prst="upDownArrow">
                <a:avLst>
                  <a:gd name="adj1" fmla="val 26922"/>
                  <a:gd name="adj2" fmla="val 61538"/>
                </a:avLst>
              </a:prstGeom>
              <a:solidFill>
                <a:srgbClr val="009900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7983010" y="4558298"/>
                <a:ext cx="378159" cy="37760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6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7693583" y="4585355"/>
                <a:ext cx="944710" cy="301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000" dirty="0" err="1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かさ</a:t>
                </a: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高</a:t>
                </a:r>
                <a:endParaRPr lang="en-US" altLang="ja-JP" sz="10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約</a:t>
                </a:r>
                <a:r>
                  <a:rPr lang="en-US" altLang="ja-JP" sz="11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19cm</a:t>
                </a:r>
                <a:endParaRPr lang="ja-JP" altLang="en-US" sz="11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7" name="上下矢印 66"/>
              <p:cNvSpPr/>
              <p:nvPr/>
            </p:nvSpPr>
            <p:spPr>
              <a:xfrm>
                <a:off x="8772331" y="4383913"/>
                <a:ext cx="82507" cy="622018"/>
              </a:xfrm>
              <a:prstGeom prst="upDownArrow">
                <a:avLst>
                  <a:gd name="adj1" fmla="val 26922"/>
                  <a:gd name="adj2" fmla="val 61538"/>
                </a:avLst>
              </a:prstGeom>
              <a:solidFill>
                <a:srgbClr val="009900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8" name="円/楕円 67"/>
              <p:cNvSpPr/>
              <p:nvPr/>
            </p:nvSpPr>
            <p:spPr>
              <a:xfrm>
                <a:off x="8834211" y="4530836"/>
                <a:ext cx="442156" cy="44575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800"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  <p:sp>
            <p:nvSpPr>
              <p:cNvPr id="69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8584665" y="4574370"/>
                <a:ext cx="944710" cy="301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ja-JP" altLang="en-US" sz="1000" dirty="0" err="1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かさ</a:t>
                </a: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高</a:t>
                </a:r>
                <a:endParaRPr lang="en-US" altLang="ja-JP" sz="10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0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約</a:t>
                </a:r>
                <a:r>
                  <a:rPr lang="en-US" altLang="ja-JP" sz="1100" dirty="0">
                    <a:solidFill>
                      <a:srgbClr val="0066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HGPｺﾞｼｯｸM" pitchFamily="50" charset="-128"/>
                    <a:ea typeface="HGPｺﾞｼｯｸM" pitchFamily="50" charset="-128"/>
                  </a:rPr>
                  <a:t>21.5cm</a:t>
                </a:r>
                <a:endParaRPr lang="ja-JP" altLang="en-US" sz="1100" dirty="0">
                  <a:solidFill>
                    <a:srgbClr val="0066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ｺﾞｼｯｸM" pitchFamily="50" charset="-128"/>
                  <a:ea typeface="HGPｺﾞｼｯｸM" pitchFamily="50" charset="-128"/>
                </a:endParaRPr>
              </a:p>
            </p:txBody>
          </p:sp>
        </p:grpSp>
      </p:grpSp>
      <p:sp>
        <p:nvSpPr>
          <p:cNvPr id="2074" name="テキスト ボックス 71"/>
          <p:cNvSpPr txBox="1">
            <a:spLocks noChangeArrowheads="1"/>
          </p:cNvSpPr>
          <p:nvPr/>
        </p:nvSpPr>
        <p:spPr bwMode="auto">
          <a:xfrm>
            <a:off x="3777904" y="6173856"/>
            <a:ext cx="3960440" cy="82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ja-JP" altLang="en-US" sz="2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ガス</a:t>
            </a:r>
            <a:r>
              <a:rPr lang="ja-JP" altLang="en-US" sz="2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ならでは</a:t>
            </a:r>
            <a:r>
              <a:rPr lang="ja-JP" altLang="en-US" sz="2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のスピード</a:t>
            </a:r>
            <a:r>
              <a:rPr lang="ja-JP" altLang="en-US" sz="2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乾燥！</a:t>
            </a:r>
            <a:endParaRPr lang="en-US" altLang="ja-JP" sz="2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</a:pPr>
            <a:r>
              <a:rPr lang="en-US" altLang="ja-JP" sz="2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回あたり</a:t>
            </a:r>
            <a:r>
              <a:rPr lang="ja-JP" altLang="en-US" sz="22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22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63</a:t>
            </a:r>
            <a:r>
              <a:rPr lang="ja-JP" altLang="en-US" sz="22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r>
              <a:rPr lang="ja-JP" altLang="en-US" sz="2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2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経済的！</a:t>
            </a:r>
          </a:p>
        </p:txBody>
      </p:sp>
      <p:sp>
        <p:nvSpPr>
          <p:cNvPr id="2075" name="テキスト ボックス 80"/>
          <p:cNvSpPr txBox="1">
            <a:spLocks noChangeArrowheads="1"/>
          </p:cNvSpPr>
          <p:nvPr/>
        </p:nvSpPr>
        <p:spPr bwMode="auto">
          <a:xfrm>
            <a:off x="1077962" y="9558992"/>
            <a:ext cx="5614938" cy="6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prstTxWarp prst="textArchUp">
              <a:avLst/>
            </a:prstTxWarp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b="1" dirty="0" smtClean="0">
                <a:solidFill>
                  <a:srgbClr val="FF505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●●この</a:t>
            </a:r>
            <a:r>
              <a:rPr lang="ja-JP" altLang="en-US" sz="2000" b="1" dirty="0">
                <a:solidFill>
                  <a:srgbClr val="FF505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機会にぜひお試しください●●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20793" y="7308353"/>
            <a:ext cx="1577595" cy="1649187"/>
            <a:chOff x="327144" y="7228113"/>
            <a:chExt cx="1524828" cy="1594025"/>
          </a:xfrm>
        </p:grpSpPr>
        <p:sp>
          <p:nvSpPr>
            <p:cNvPr id="7" name="角丸四角形 6"/>
            <p:cNvSpPr/>
            <p:nvPr/>
          </p:nvSpPr>
          <p:spPr>
            <a:xfrm>
              <a:off x="336550" y="7239000"/>
              <a:ext cx="1498600" cy="1416050"/>
            </a:xfrm>
            <a:prstGeom prst="roundRect">
              <a:avLst>
                <a:gd name="adj" fmla="val 7345"/>
              </a:avLst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076" name="図 4"/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144" y="7228113"/>
              <a:ext cx="1524828" cy="159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0" name="テキスト ボックス 69"/>
          <p:cNvSpPr txBox="1"/>
          <p:nvPr/>
        </p:nvSpPr>
        <p:spPr>
          <a:xfrm>
            <a:off x="1216287" y="2058532"/>
            <a:ext cx="4164613" cy="1211742"/>
          </a:xfrm>
          <a:prstGeom prst="rect">
            <a:avLst/>
          </a:prstGeom>
          <a:noFill/>
        </p:spPr>
        <p:txBody>
          <a:bodyPr lIns="106768" tIns="53384" rIns="106768" bIns="53384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000" dirty="0">
                <a:ln w="28575">
                  <a:noFill/>
                  <a:bevel/>
                </a:ln>
                <a:solidFill>
                  <a:srgbClr val="FF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無料</a:t>
            </a:r>
            <a:r>
              <a:rPr lang="ja-JP" altLang="en-US" sz="4700" dirty="0">
                <a:ln w="28575">
                  <a:noFill/>
                  <a:bevel/>
                </a:ln>
                <a:solidFill>
                  <a:srgbClr val="FF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レンタル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866" y="1201995"/>
            <a:ext cx="2296328" cy="1008286"/>
          </a:xfrm>
          <a:prstGeom prst="rect">
            <a:avLst/>
          </a:prstGeom>
        </p:spPr>
      </p:pic>
      <p:sp>
        <p:nvSpPr>
          <p:cNvPr id="2054" name="テキスト ボックス 8"/>
          <p:cNvSpPr txBox="1">
            <a:spLocks noChangeArrowheads="1"/>
          </p:cNvSpPr>
          <p:nvPr/>
        </p:nvSpPr>
        <p:spPr bwMode="auto">
          <a:xfrm>
            <a:off x="507283" y="271354"/>
            <a:ext cx="4000199" cy="507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768" tIns="53384" rIns="106768" bIns="53384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洗濯あとの</a:t>
            </a:r>
            <a:r>
              <a:rPr lang="ja-JP" alt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強い味方</a:t>
            </a:r>
            <a:r>
              <a:rPr lang="en-US" altLang="ja-JP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!</a:t>
            </a:r>
            <a:endParaRPr lang="ja-JP" alt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648" y="8033393"/>
            <a:ext cx="1715535" cy="753268"/>
          </a:xfrm>
          <a:prstGeom prst="rect">
            <a:avLst/>
          </a:prstGeom>
        </p:spPr>
      </p:pic>
      <p:sp>
        <p:nvSpPr>
          <p:cNvPr id="74" name="テキスト ボックス 124"/>
          <p:cNvSpPr txBox="1">
            <a:spLocks noChangeArrowheads="1"/>
          </p:cNvSpPr>
          <p:nvPr/>
        </p:nvSpPr>
        <p:spPr bwMode="auto">
          <a:xfrm>
            <a:off x="447449" y="9762430"/>
            <a:ext cx="6882266" cy="4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919" tIns="50960" rIns="101919" bIns="50960">
            <a:spAutoFit/>
          </a:bodyPr>
          <a:lstStyle/>
          <a:p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会社名</a:t>
            </a:r>
            <a:endParaRPr lang="ja-JP" altLang="en-US" sz="2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5" name="テキスト ボックス 124"/>
          <p:cNvSpPr txBox="1">
            <a:spLocks noChangeArrowheads="1"/>
          </p:cNvSpPr>
          <p:nvPr/>
        </p:nvSpPr>
        <p:spPr bwMode="auto">
          <a:xfrm>
            <a:off x="1391488" y="10230359"/>
            <a:ext cx="2966844" cy="34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919" tIns="50960" rIns="101919" bIns="50960">
            <a:spAutoFit/>
          </a:bodyPr>
          <a:lstStyle/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Tel: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6" name="テキスト ボックス 124"/>
          <p:cNvSpPr txBox="1">
            <a:spLocks noChangeArrowheads="1"/>
          </p:cNvSpPr>
          <p:nvPr/>
        </p:nvSpPr>
        <p:spPr bwMode="auto">
          <a:xfrm>
            <a:off x="4018081" y="10230359"/>
            <a:ext cx="2966844" cy="34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919" tIns="50960" rIns="101919" bIns="50960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担当者　：　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685" y="232621"/>
            <a:ext cx="1785257" cy="6803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113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営業本部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Windows ユーザー</dc:creator>
  <cp:lastModifiedBy>FJ-USER</cp:lastModifiedBy>
  <cp:revision>53</cp:revision>
  <cp:lastPrinted>2019-10-29T09:36:03Z</cp:lastPrinted>
  <dcterms:created xsi:type="dcterms:W3CDTF">2017-01-25T04:11:14Z</dcterms:created>
  <dcterms:modified xsi:type="dcterms:W3CDTF">2019-10-29T09:36:05Z</dcterms:modified>
</cp:coreProperties>
</file>